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3"/>
  </p:notesMasterIdLst>
  <p:sldIdLst>
    <p:sldId id="261" r:id="rId2"/>
    <p:sldId id="288" r:id="rId3"/>
    <p:sldId id="289" r:id="rId4"/>
    <p:sldId id="285" r:id="rId5"/>
    <p:sldId id="284" r:id="rId6"/>
    <p:sldId id="290" r:id="rId7"/>
    <p:sldId id="275" r:id="rId8"/>
    <p:sldId id="291" r:id="rId9"/>
    <p:sldId id="278" r:id="rId10"/>
    <p:sldId id="274" r:id="rId11"/>
    <p:sldId id="276" r:id="rId12"/>
    <p:sldId id="277" r:id="rId13"/>
    <p:sldId id="292" r:id="rId14"/>
    <p:sldId id="265" r:id="rId15"/>
    <p:sldId id="267" r:id="rId16"/>
    <p:sldId id="269" r:id="rId17"/>
    <p:sldId id="268" r:id="rId18"/>
    <p:sldId id="295" r:id="rId19"/>
    <p:sldId id="296" r:id="rId20"/>
    <p:sldId id="270" r:id="rId21"/>
    <p:sldId id="297" r:id="rId22"/>
    <p:sldId id="311" r:id="rId23"/>
    <p:sldId id="306" r:id="rId24"/>
    <p:sldId id="310" r:id="rId25"/>
    <p:sldId id="309" r:id="rId26"/>
    <p:sldId id="308" r:id="rId27"/>
    <p:sldId id="300" r:id="rId28"/>
    <p:sldId id="260" r:id="rId29"/>
    <p:sldId id="303" r:id="rId30"/>
    <p:sldId id="302" r:id="rId31"/>
    <p:sldId id="299" r:id="rId32"/>
  </p:sldIdLst>
  <p:sldSz cx="9144000" cy="6858000" type="screen4x3"/>
  <p:notesSz cx="6858000" cy="9144000"/>
  <p:embeddedFontLst>
    <p:embeddedFont>
      <p:font typeface="Kristen ITC" panose="03050502040202030202" pitchFamily="66" charset="0"/>
      <p:regular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Franklin Gothic Book" panose="020B0503020102020204" pitchFamily="34" charset="0"/>
      <p:regular r:id="rId39"/>
      <p:italic r:id="rId40"/>
    </p:embeddedFont>
    <p:embeddedFont>
      <p:font typeface="Berlin Sans FB Demi" panose="020E0802020502020306" pitchFamily="34" charset="0"/>
      <p:bold r:id="rId41"/>
    </p:embeddedFont>
    <p:embeddedFont>
      <p:font typeface="Lucida Sans Unicode" panose="020B0602030504020204" pitchFamily="34" charset="0"/>
      <p:regular r:id="rId42"/>
    </p:embeddedFont>
    <p:embeddedFont>
      <p:font typeface="Franklin Gothic Medium" panose="020B0603020102020204" pitchFamily="34" charset="0"/>
      <p:regular r:id="rId43"/>
      <p:italic r:id="rId44"/>
    </p:embeddedFont>
    <p:embeddedFont>
      <p:font typeface="Showcard Gothic" panose="04020904020102020604" pitchFamily="82" charset="0"/>
      <p:regular r:id="rId45"/>
    </p:embeddedFont>
    <p:embeddedFont>
      <p:font typeface="Lucida Calligraphy" panose="03010101010101010101" pitchFamily="66" charset="0"/>
      <p:regular r:id="rId46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3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228" autoAdjust="0"/>
  </p:normalViewPr>
  <p:slideViewPr>
    <p:cSldViewPr>
      <p:cViewPr>
        <p:scale>
          <a:sx n="90" d="100"/>
          <a:sy n="90" d="100"/>
        </p:scale>
        <p:origin x="-9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5C4F97F-DE98-4834-A7B2-AADC7AC591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6130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2C6422-1ED1-45AB-AFC2-25CEB88D4A49}" type="slidenum">
              <a:rPr lang="it-IT" altLang="it-IT" smtClean="0"/>
              <a:pPr eaLnBrk="1" hangingPunct="1">
                <a:spcBef>
                  <a:spcPct val="0"/>
                </a:spcBef>
              </a:pPr>
              <a:t>2</a:t>
            </a:fld>
            <a:endParaRPr lang="it-IT" altLang="it-IT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kumimoji="1" lang="it-IT" altLang="it-IT" smtClean="0"/>
              <a:t>Si parla indifferentemente di “materiali didattici”, “strumenti didattici”, “sussidi didattici”. </a:t>
            </a:r>
          </a:p>
          <a:p>
            <a:pPr eaLnBrk="1" hangingPunct="1"/>
            <a:r>
              <a:rPr kumimoji="1" lang="it-IT" altLang="it-IT" smtClean="0"/>
              <a:t>L’idea di sussidio  è quella di supporto, stampella, elemento che aiuta a far passare un concetto il cui referente principale è la teoria, il libro di testo, la trasmissione del sapere come metodo.</a:t>
            </a:r>
          </a:p>
          <a:p>
            <a:pPr eaLnBrk="1" hangingPunct="1"/>
            <a:r>
              <a:rPr kumimoji="1" lang="it-IT" altLang="it-IT" smtClean="0"/>
              <a:t>In una scuola che si fonda sull’esperienza  la definizione di gran lunga più appropriata è quella di strumenti intesi come </a:t>
            </a:r>
            <a:r>
              <a:rPr kumimoji="1" lang="it-IT" altLang="it-IT" u="sng" smtClean="0"/>
              <a:t>veicoli programmati per la costruzione del sapere</a:t>
            </a:r>
            <a:r>
              <a:rPr kumimoji="1" lang="it-IT" altLang="it-IT" smtClean="0"/>
              <a:t>. </a:t>
            </a:r>
          </a:p>
          <a:p>
            <a:pPr eaLnBrk="1" hangingPunct="1"/>
            <a:r>
              <a:rPr kumimoji="1" lang="it-IT" altLang="it-IT" smtClean="0"/>
              <a:t>Essi, in quanto oggetti, assumono una valenza corporea e affettiva e divengono occasioni decisive di transfer pedagogico.</a:t>
            </a:r>
          </a:p>
          <a:p>
            <a:pPr eaLnBrk="1" hangingPunct="1"/>
            <a:r>
              <a:rPr kumimoji="1" lang="it-IT" altLang="it-IT" smtClean="0"/>
              <a:t>I materiali - oggetto divengono strumenti a partire da una “inerzia connotativa” che l’operatività aggiunta nel fare rende “generativi” di ulteriori percorsi didattici, apprendimenti e avanzamenti. (Anita Scipioni)</a:t>
            </a:r>
          </a:p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8978EB-D3A9-4612-BB23-880565481F92}" type="slidenum">
              <a:rPr lang="it-IT" altLang="it-IT" smtClean="0"/>
              <a:pPr eaLnBrk="1" hangingPunct="1">
                <a:spcBef>
                  <a:spcPct val="0"/>
                </a:spcBef>
              </a:pPr>
              <a:t>4</a:t>
            </a:fld>
            <a:endParaRPr lang="it-IT" altLang="it-IT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kumimoji="1" lang="it-IT" altLang="it-IT" smtClean="0"/>
              <a:t>Si parla indifferentemente di “materiali didattici”, “strumenti didattici”, “sussidi didattici”. </a:t>
            </a:r>
          </a:p>
          <a:p>
            <a:pPr eaLnBrk="1" hangingPunct="1"/>
            <a:r>
              <a:rPr kumimoji="1" lang="it-IT" altLang="it-IT" smtClean="0"/>
              <a:t>L’idea di sussidio  è quella di supporto, stampella, elemento che aiuta a far passare un concetto il cui referente principale è la teoria, il libro di testo, la trasmissione del sapere come metodo.</a:t>
            </a:r>
          </a:p>
          <a:p>
            <a:pPr eaLnBrk="1" hangingPunct="1"/>
            <a:r>
              <a:rPr kumimoji="1" lang="it-IT" altLang="it-IT" smtClean="0"/>
              <a:t>In una scuola che si fonda sull’esperienza  la definizione di gran lunga più appropriata è quella di strumenti intesi come </a:t>
            </a:r>
            <a:r>
              <a:rPr kumimoji="1" lang="it-IT" altLang="it-IT" u="sng" smtClean="0"/>
              <a:t>veicoli programmati per la costruzione del sapere</a:t>
            </a:r>
            <a:r>
              <a:rPr kumimoji="1" lang="it-IT" altLang="it-IT" smtClean="0"/>
              <a:t>. </a:t>
            </a:r>
          </a:p>
          <a:p>
            <a:pPr eaLnBrk="1" hangingPunct="1"/>
            <a:r>
              <a:rPr kumimoji="1" lang="it-IT" altLang="it-IT" smtClean="0"/>
              <a:t>Essi, in quanto oggetti, assumono una valenza corporea e affettiva e divengono occasioni decisive di transfer pedagogico.</a:t>
            </a:r>
          </a:p>
          <a:p>
            <a:pPr eaLnBrk="1" hangingPunct="1"/>
            <a:r>
              <a:rPr kumimoji="1" lang="it-IT" altLang="it-IT" smtClean="0"/>
              <a:t>I materiali - oggetto divengono strumenti a partire da una “inerzia connotativa” che l’operatività aggiunta nel fare rende “generativi” di ulteriori percorsi didattici, apprendimenti e avanzamenti. (Anita Scipioni)</a:t>
            </a:r>
          </a:p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F73907-739E-4291-8A1A-48726AD5C2E7}" type="slidenum">
              <a:rPr lang="it-IT" altLang="it-IT" smtClean="0"/>
              <a:pPr eaLnBrk="1" hangingPunct="1">
                <a:spcBef>
                  <a:spcPct val="0"/>
                </a:spcBef>
              </a:pPr>
              <a:t>5</a:t>
            </a:fld>
            <a:endParaRPr lang="it-IT" altLang="it-IT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kumimoji="1" lang="it-IT" altLang="it-IT" smtClean="0"/>
              <a:t>Si parla indifferentemente di “materiali didattici”, “strumenti didattici”, “sussidi didattici”. </a:t>
            </a:r>
          </a:p>
          <a:p>
            <a:pPr eaLnBrk="1" hangingPunct="1"/>
            <a:r>
              <a:rPr kumimoji="1" lang="it-IT" altLang="it-IT" smtClean="0"/>
              <a:t>L’idea di sussidio  è quella di supporto, stampella, elemento che aiuta a far passare un concetto il cui referente principale è la teoria, il libro di testo, la trasmissione del sapere come metodo.</a:t>
            </a:r>
          </a:p>
          <a:p>
            <a:pPr eaLnBrk="1" hangingPunct="1"/>
            <a:r>
              <a:rPr kumimoji="1" lang="it-IT" altLang="it-IT" smtClean="0"/>
              <a:t>In una scuola che si fonda sull’esperienza  la definizione di gran lunga più appropriata è quella di strumenti intesi come </a:t>
            </a:r>
            <a:r>
              <a:rPr kumimoji="1" lang="it-IT" altLang="it-IT" u="sng" smtClean="0"/>
              <a:t>veicoli programmati per la costruzione del sapere</a:t>
            </a:r>
            <a:r>
              <a:rPr kumimoji="1" lang="it-IT" altLang="it-IT" smtClean="0"/>
              <a:t>. </a:t>
            </a:r>
          </a:p>
          <a:p>
            <a:pPr eaLnBrk="1" hangingPunct="1"/>
            <a:r>
              <a:rPr kumimoji="1" lang="it-IT" altLang="it-IT" smtClean="0"/>
              <a:t>Essi, in quanto oggetti, assumono una valenza corporea e affettiva e divengono occasioni decisive di transfer pedagogico.</a:t>
            </a:r>
          </a:p>
          <a:p>
            <a:pPr eaLnBrk="1" hangingPunct="1"/>
            <a:r>
              <a:rPr kumimoji="1" lang="it-IT" altLang="it-IT" smtClean="0"/>
              <a:t>I materiali - oggetto divengono strumenti a partire da una “inerzia connotativa” che l’operatività aggiunta nel fare rende “generativi” di ulteriori percorsi didattici, apprendimenti e avanzamenti. (Anita Scipioni)</a:t>
            </a:r>
          </a:p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421820497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110894477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1982594545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836613"/>
            <a:ext cx="8240713" cy="52895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0BF4CDB-5434-4973-8E13-25E5DA3A47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43881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31833056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417265836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191602304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229277745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152405820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 txBox="1">
            <a:spLocks noGrp="1"/>
          </p:cNvSpPr>
          <p:nvPr userDrawn="1"/>
        </p:nvSpPr>
        <p:spPr bwMode="auto">
          <a:xfrm>
            <a:off x="1249363" y="6626225"/>
            <a:ext cx="2133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altLang="it-IT" sz="900" dirty="0" smtClean="0"/>
              <a:t>www.senzazino.it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215479456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 b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160717481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 rot="19140000">
            <a:off x="-157163" y="5740400"/>
            <a:ext cx="2176463" cy="20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</p:spPr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  <a:p>
            <a:pPr>
              <a:defRPr/>
            </a:pPr>
            <a:r>
              <a:rPr lang="it-IT" altLang="it-IT" b="1"/>
              <a:t>FIRENZE  21 MARZO 2015</a:t>
            </a:r>
          </a:p>
        </p:txBody>
      </p:sp>
    </p:spTree>
    <p:extLst>
      <p:ext uri="{BB962C8B-B14F-4D97-AF65-F5344CB8AC3E}">
        <p14:creationId xmlns:p14="http://schemas.microsoft.com/office/powerpoint/2010/main" val="1098022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200" y="6313488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it-IT" altLang="it-IT"/>
              <a:t>Firenze 21 marzo 2015</a:t>
            </a:r>
          </a:p>
        </p:txBody>
      </p:sp>
      <p:pic>
        <p:nvPicPr>
          <p:cNvPr id="1031" name="Picture 7" descr="Logo Senza Zaino metà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 b="54930"/>
          <a:stretch>
            <a:fillRect/>
          </a:stretch>
        </p:blipFill>
        <p:spPr bwMode="auto">
          <a:xfrm>
            <a:off x="882650" y="6237288"/>
            <a:ext cx="1873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ransition spd="slow"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 rot="19067915">
            <a:off x="313688" y="1151838"/>
            <a:ext cx="4176712" cy="1901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Gli </a:t>
            </a:r>
            <a:br>
              <a:rPr lang="it-IT" altLang="it-IT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it-IT" altLang="it-IT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strumenti </a:t>
            </a:r>
            <a:endParaRPr lang="it-IT" altLang="it-IT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4339" name="Picture 2" descr="copertina Senza Za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/>
          <a:stretch>
            <a:fillRect/>
          </a:stretch>
        </p:blipFill>
        <p:spPr bwMode="auto">
          <a:xfrm>
            <a:off x="5148263" y="1196975"/>
            <a:ext cx="3605212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asellaDiTesto 5"/>
          <p:cNvSpPr txBox="1">
            <a:spLocks noChangeArrowheads="1"/>
          </p:cNvSpPr>
          <p:nvPr/>
        </p:nvSpPr>
        <p:spPr bwMode="auto">
          <a:xfrm>
            <a:off x="395288" y="6548438"/>
            <a:ext cx="3600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0">
                <a:solidFill>
                  <a:srgbClr val="002060"/>
                </a:solidFill>
                <a:latin typeface="Berlin Sans FB" pitchFamily="34" charset="0"/>
              </a:rPr>
              <a:t>A cura di Laura Grida e Daniela Michetti</a:t>
            </a:r>
          </a:p>
        </p:txBody>
      </p:sp>
      <p:pic>
        <p:nvPicPr>
          <p:cNvPr id="14341" name="Picture 5" descr="Risultati immagini per immagini pennel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3779838" y="2205038"/>
            <a:ext cx="21145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ttangolo 6"/>
          <p:cNvSpPr>
            <a:spLocks noChangeArrowheads="1"/>
          </p:cNvSpPr>
          <p:nvPr/>
        </p:nvSpPr>
        <p:spPr bwMode="auto">
          <a:xfrm>
            <a:off x="6659563" y="846138"/>
            <a:ext cx="1819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Lucca, 30 </a:t>
            </a: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giugno 2017</a:t>
            </a:r>
            <a:endParaRPr lang="it-IT" altLang="it-IT" sz="1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pic>
        <p:nvPicPr>
          <p:cNvPr id="2" name="Giovanni Allevi - Joy - 06 - Follow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3491880" y="5084763"/>
            <a:ext cx="519492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La relazione viene a connotarsi </a:t>
            </a:r>
            <a:r>
              <a:rPr kumimoji="1" lang="it-IT" altLang="it-IT" sz="2400" b="0" dirty="0" smtClean="0">
                <a:solidFill>
                  <a:schemeClr val="bg1"/>
                </a:solidFill>
                <a:latin typeface="Berlin Sans FB" pitchFamily="34" charset="0"/>
              </a:rPr>
              <a:t>come rapporto complice, giocoso</a:t>
            </a: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, ma serio e impegnativo, messo in atto nel faticoso processo  dell’imparare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it-IT" altLang="it-IT" sz="2000" b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>
                <a:solidFill>
                  <a:schemeClr val="bg1"/>
                </a:solidFill>
                <a:latin typeface="Berlin Sans FB" pitchFamily="34" charset="0"/>
              </a:rPr>
              <a:t>A partire da essi si rifonda la relazione con l’insegnante</a:t>
            </a:r>
          </a:p>
        </p:txBody>
      </p:sp>
      <p:pic>
        <p:nvPicPr>
          <p:cNvPr id="11266" name="Picture 2" descr="maggio 2009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8" y="1859362"/>
            <a:ext cx="3639157" cy="272982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0" descr="Senza titolo-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/>
          <a:stretch>
            <a:fillRect/>
          </a:stretch>
        </p:blipFill>
        <p:spPr bwMode="auto">
          <a:xfrm rot="414677">
            <a:off x="5076056" y="1988840"/>
            <a:ext cx="3168650" cy="2635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5" descr="Risultati immagini per immagini pennel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1331913" y="4941888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 txBox="1">
            <a:spLocks noChangeArrowheads="1"/>
          </p:cNvSpPr>
          <p:nvPr/>
        </p:nvSpPr>
        <p:spPr bwMode="auto">
          <a:xfrm>
            <a:off x="3059833" y="5178425"/>
            <a:ext cx="583651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Gli strumenti di gestione contribuiscono alla formazione </a:t>
            </a: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del gruppo, creando </a:t>
            </a:r>
            <a:r>
              <a:rPr kumimoji="1"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un’atmosfera serena e rassicurante e in cui ci sono </a:t>
            </a: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compiti chiari e regole precise da </a:t>
            </a:r>
            <a:r>
              <a:rPr kumimoji="1"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costruire e </a:t>
            </a: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rispettare, alunni e docenti </a:t>
            </a:r>
            <a:endParaRPr kumimoji="1" lang="it-IT" altLang="it-IT" sz="20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 smtClean="0">
                <a:solidFill>
                  <a:schemeClr val="bg1"/>
                </a:solidFill>
                <a:latin typeface="Berlin Sans FB" pitchFamily="34" charset="0"/>
              </a:rPr>
              <a:t>Su di essi si fonda la comunità</a:t>
            </a:r>
            <a:endParaRPr kumimoji="1" lang="it-IT" altLang="it-IT" sz="28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9227" name="Picture 18" descr="100_65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r="21178" b="10237"/>
          <a:stretch>
            <a:fillRect/>
          </a:stretch>
        </p:blipFill>
        <p:spPr bwMode="auto">
          <a:xfrm>
            <a:off x="457200" y="1757363"/>
            <a:ext cx="2530475" cy="22558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9" descr="100_65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7" t="365" r="9445"/>
          <a:stretch>
            <a:fillRect/>
          </a:stretch>
        </p:blipFill>
        <p:spPr bwMode="auto">
          <a:xfrm>
            <a:off x="4808538" y="1757363"/>
            <a:ext cx="2447925" cy="25193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2" name="Picture 14" descr="100_1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0" b="17201"/>
          <a:stretch>
            <a:fillRect/>
          </a:stretch>
        </p:blipFill>
        <p:spPr bwMode="auto">
          <a:xfrm rot="-525058">
            <a:off x="2627313" y="2667000"/>
            <a:ext cx="2232025" cy="2054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11" descr="marzo 2009 0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246">
            <a:off x="6948488" y="3017838"/>
            <a:ext cx="1401762" cy="1870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Picture 5" descr="Risultati immagini per immagini pennel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594600" y="1239838"/>
            <a:ext cx="14097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Gli strumenti moltiplicano i ruoli che possono giocare sia alunni che docenti</a:t>
            </a:r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276600" y="5229225"/>
            <a:ext cx="59880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Permettono attività individuali, di coppia, di gruppo.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Promuovono autonomia e responsabilità.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Stimolano la co-progettazione.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Esercitano la capacità di scelta.</a:t>
            </a:r>
          </a:p>
        </p:txBody>
      </p:sp>
      <p:pic>
        <p:nvPicPr>
          <p:cNvPr id="10245" name="Picture 4" descr="maggio 2009 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522">
            <a:off x="339725" y="2157413"/>
            <a:ext cx="3157538" cy="2368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 descr="maggio 2009 2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70603"/>
            <a:ext cx="3295993" cy="247105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631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313347"/>
              </p:ext>
            </p:extLst>
          </p:nvPr>
        </p:nvGraphicFramePr>
        <p:xfrm>
          <a:off x="3203575" y="1628775"/>
          <a:ext cx="2736850" cy="206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Fotografia Photo Editor" r:id="rId5" imgW="15542857" imgH="11736438" progId="MSPhotoEd.3">
                  <p:embed/>
                </p:oleObj>
              </mc:Choice>
              <mc:Fallback>
                <p:oleObj name="Fotografia Photo Editor" r:id="rId5" imgW="15542857" imgH="117364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1628775"/>
                        <a:ext cx="2736850" cy="206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2" name="Picture 5" descr="Risultati immagini per immagini pennel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3619500" y="3506788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 rot="19067915">
            <a:off x="420688" y="1273175"/>
            <a:ext cx="4176712" cy="1901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gli </a:t>
            </a:r>
            <a:b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strumenti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538" y="4508500"/>
            <a:ext cx="4176712" cy="763588"/>
          </a:xfrm>
          <a:prstGeom prst="rect">
            <a:avLst/>
          </a:prstGeom>
        </p:spPr>
        <p:txBody>
          <a:bodyPr bIns="9144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COME ?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8676" name="Picture 7" descr="Logo Senza Zaino me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 b="54930"/>
          <a:stretch>
            <a:fillRect/>
          </a:stretch>
        </p:blipFill>
        <p:spPr bwMode="auto">
          <a:xfrm>
            <a:off x="882650" y="6237288"/>
            <a:ext cx="1873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5364163" y="388938"/>
            <a:ext cx="24733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7020272" y="6356548"/>
            <a:ext cx="1819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Lucca, 30 </a:t>
            </a: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giugno 2017</a:t>
            </a:r>
            <a:endParaRPr lang="it-IT" altLang="it-IT" sz="1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GLI STRUMENTI nel </a:t>
            </a:r>
            <a:r>
              <a:rPr lang="it-IT" altLang="it-IT" sz="3600" dirty="0" err="1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sz</a:t>
            </a: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 marL="609600" indent="-609600" fontAlgn="auto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devono </a:t>
            </a:r>
            <a:r>
              <a:rPr lang="it-IT" sz="3600" dirty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rispettare questi criteri: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5985" y="1628800"/>
            <a:ext cx="856964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it-IT" altLang="it-IT" sz="2400" dirty="0" smtClean="0">
                <a:solidFill>
                  <a:srgbClr val="CC3300"/>
                </a:solidFill>
                <a:latin typeface="Berlin Sans FB" pitchFamily="34" charset="0"/>
              </a:rPr>
              <a:t>Funzionalità/Fruibilità</a:t>
            </a:r>
            <a:r>
              <a:rPr lang="it-IT" altLang="it-IT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sz="2000" dirty="0" smtClean="0">
                <a:solidFill>
                  <a:srgbClr val="002060"/>
                </a:solidFill>
                <a:latin typeface="Berlin Sans FB" pitchFamily="34" charset="0"/>
                <a:sym typeface="Wingdings" pitchFamily="2" charset="2"/>
              </a:rPr>
              <a:t></a:t>
            </a:r>
            <a:r>
              <a:rPr lang="it-IT" altLang="it-IT" sz="2000" dirty="0" smtClean="0">
                <a:solidFill>
                  <a:srgbClr val="002060"/>
                </a:solidFill>
                <a:latin typeface="Berlin Sans FB" pitchFamily="34" charset="0"/>
              </a:rPr>
              <a:t> attenzione alla </a:t>
            </a:r>
            <a:r>
              <a:rPr lang="it-IT" altLang="it-IT" dirty="0" smtClean="0">
                <a:solidFill>
                  <a:srgbClr val="002060"/>
                </a:solidFill>
                <a:latin typeface="Berlin Sans FB" pitchFamily="34" charset="0"/>
              </a:rPr>
              <a:t>grandezza, alla maneggevolezza, rispondenti a criteri di sicurezza; ma anche attenzione alla collocazione nell’area di lavoro (posizione chiara, ad altezza giusta…) ed alle modalità di utilizzo (IPU); devono preferibilmente prevedere un’auto-correzione.</a:t>
            </a:r>
          </a:p>
          <a:p>
            <a:pPr lvl="1" eaLnBrk="1" hangingPunct="1">
              <a:buFontTx/>
              <a:buChar char="•"/>
              <a:defRPr/>
            </a:pPr>
            <a:endParaRPr lang="it-IT" altLang="it-IT" dirty="0" smtClean="0">
              <a:solidFill>
                <a:srgbClr val="000066"/>
              </a:solidFill>
              <a:latin typeface="Berlin Sans FB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sz="2400" dirty="0" smtClean="0">
                <a:solidFill>
                  <a:srgbClr val="CC3300"/>
                </a:solidFill>
                <a:latin typeface="Berlin Sans FB" pitchFamily="34" charset="0"/>
              </a:rPr>
              <a:t>Esteticità</a:t>
            </a:r>
            <a:r>
              <a:rPr lang="it-IT" altLang="it-IT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dirty="0" smtClean="0">
                <a:solidFill>
                  <a:srgbClr val="002060"/>
                </a:solidFill>
                <a:latin typeface="Berlin Sans FB" pitchFamily="34" charset="0"/>
                <a:sym typeface="Wingdings" pitchFamily="2" charset="2"/>
              </a:rPr>
              <a:t></a:t>
            </a:r>
            <a:r>
              <a:rPr lang="it-IT" altLang="it-IT" dirty="0" smtClean="0">
                <a:solidFill>
                  <a:srgbClr val="002060"/>
                </a:solidFill>
                <a:latin typeface="Berlin Sans FB" pitchFamily="34" charset="0"/>
              </a:rPr>
              <a:t> devono essere belli, esteticamente significativi, curati, gradevoli e dunque colpire il sistema sensorio – percettivo</a:t>
            </a:r>
          </a:p>
          <a:p>
            <a:pPr eaLnBrk="1" hangingPunct="1">
              <a:buFontTx/>
              <a:buChar char="•"/>
              <a:defRPr/>
            </a:pPr>
            <a:endParaRPr lang="it-IT" altLang="it-IT" dirty="0" smtClean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erlin Sans FB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sz="2400" dirty="0" err="1" smtClean="0">
                <a:solidFill>
                  <a:srgbClr val="CC3300"/>
                </a:solidFill>
                <a:latin typeface="Berlin Sans FB" pitchFamily="34" charset="0"/>
              </a:rPr>
              <a:t>Generatività</a:t>
            </a:r>
            <a:r>
              <a:rPr lang="it-IT" altLang="it-IT" sz="2400" dirty="0" smtClean="0">
                <a:solidFill>
                  <a:srgbClr val="CC3300"/>
                </a:solidFill>
                <a:latin typeface="Berlin Sans FB" pitchFamily="34" charset="0"/>
              </a:rPr>
              <a:t> di altri strumenti e attività</a:t>
            </a:r>
            <a:r>
              <a:rPr lang="it-IT" altLang="it-IT" sz="2000" dirty="0" smtClean="0">
                <a:latin typeface="Berlin Sans FB" pitchFamily="34" charset="0"/>
              </a:rPr>
              <a:t> </a:t>
            </a:r>
            <a:r>
              <a:rPr lang="it-IT" altLang="it-IT" dirty="0" smtClean="0">
                <a:solidFill>
                  <a:srgbClr val="002060"/>
                </a:solidFill>
                <a:latin typeface="Berlin Sans FB" pitchFamily="34" charset="0"/>
                <a:sym typeface="Wingdings" pitchFamily="2" charset="2"/>
              </a:rPr>
              <a:t></a:t>
            </a:r>
            <a:r>
              <a:rPr lang="it-IT" altLang="it-IT" dirty="0" smtClean="0">
                <a:solidFill>
                  <a:srgbClr val="002060"/>
                </a:solidFill>
                <a:latin typeface="Berlin Sans FB" pitchFamily="34" charset="0"/>
              </a:rPr>
              <a:t> devono suggerire l’impiego e/o l’invenzione di altri materiali e lo sviluppo di altre attività, nonché la riflessione sul loro significato didattico in relazione alle pratiche</a:t>
            </a: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3995738" y="549433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  <a:latin typeface="Berlin Sans FB" pitchFamily="34" charset="0"/>
              </a:rPr>
              <a:t>Gli strumenti didattici appartengono alla classe e le modalità d’uso sono costruite e condivise dal team docenti e dagli alunni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GLI STRUMENTI nel </a:t>
            </a:r>
            <a:r>
              <a:rPr lang="it-IT" altLang="it-IT" sz="3600" dirty="0" err="1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sz</a:t>
            </a:r>
            <a:endParaRPr lang="it-IT" altLang="it-IT" sz="3600" dirty="0" smtClean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63938" y="5013325"/>
            <a:ext cx="54006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Strumenti di cancelleria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Strumenti di gestione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Strumenti di apprendimento</a:t>
            </a:r>
          </a:p>
        </p:txBody>
      </p:sp>
      <p:sp>
        <p:nvSpPr>
          <p:cNvPr id="30725" name="Rectangle 2"/>
          <p:cNvSpPr txBox="1">
            <a:spLocks noChangeArrowheads="1"/>
          </p:cNvSpPr>
          <p:nvPr/>
        </p:nvSpPr>
        <p:spPr bwMode="auto">
          <a:xfrm>
            <a:off x="4932363" y="738188"/>
            <a:ext cx="31686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400" b="0">
                <a:solidFill>
                  <a:schemeClr val="bg1"/>
                </a:solidFill>
                <a:latin typeface="Berlin Sans FB" pitchFamily="34" charset="0"/>
              </a:rPr>
              <a:t>divisione convenzionale</a:t>
            </a:r>
          </a:p>
        </p:txBody>
      </p:sp>
      <p:pic>
        <p:nvPicPr>
          <p:cNvPr id="13" name="Picture 5" descr="Risultati immagini per immagini penn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5928779" y="2150250"/>
            <a:ext cx="2473325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J:\SCUOLA\Laura 2014 15\fabbrica\foto fabbrica nuova\IMG_2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0130"/>
            <a:ext cx="4375075" cy="328130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STRUMENTI di CANCELLERIA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2" name="Picture 3" descr="100_16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865">
            <a:off x="5162725" y="1695533"/>
            <a:ext cx="1947862" cy="15271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5" descr="la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590800"/>
            <a:ext cx="2268538" cy="16462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 descr="quaderno bipagina +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1"/>
          <a:stretch>
            <a:fillRect/>
          </a:stretch>
        </p:blipFill>
        <p:spPr bwMode="auto">
          <a:xfrm rot="1069572">
            <a:off x="884238" y="1790700"/>
            <a:ext cx="1822450" cy="160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2" descr="primi esercizi dopo l'anali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37" y="1669180"/>
            <a:ext cx="1878013" cy="1409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122738" y="5308600"/>
            <a:ext cx="47053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Quaderni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Lapis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Altri materiali</a:t>
            </a:r>
          </a:p>
        </p:txBody>
      </p:sp>
      <p:pic>
        <p:nvPicPr>
          <p:cNvPr id="35852" name="Picture 12" descr="K:\laura salvataggio\SCUOLA\SCUOLA su TOSHIBA\SENZA ZAINO\FOTO\foto WORKSHOP\workshop 2009\giugno 2009 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746">
            <a:off x="467544" y="2996952"/>
            <a:ext cx="2357271" cy="176801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K:\laura salvataggio\SCUOLA\SCUOLA su TOSHIBA\SENZA ZAINO\FOTO\foto materiali scuola\cancelleria\aprile 2010 0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962">
            <a:off x="5689676" y="3534277"/>
            <a:ext cx="1873973" cy="140552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5" descr="Risultati immagini per immagini pennell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380288" y="152400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2373">
            <a:off x="2967198" y="2984510"/>
            <a:ext cx="2480327" cy="186024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STRUMENTI di gestione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4608513" y="5589588"/>
            <a:ext cx="368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 dirty="0">
                <a:solidFill>
                  <a:schemeClr val="bg1"/>
                </a:solidFill>
                <a:latin typeface="Berlin Sans FB" pitchFamily="34" charset="0"/>
              </a:rPr>
              <a:t>Gestire le attività</a:t>
            </a:r>
          </a:p>
        </p:txBody>
      </p:sp>
      <p:pic>
        <p:nvPicPr>
          <p:cNvPr id="34829" name="Picture 13" descr="K:\laura salvataggio\SCUOLA\SCUOLA su TOSHIBA\SENZA ZAINO\FOTO\foto materiali scuola\scuole\Massa\planning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06657"/>
            <a:ext cx="2750543" cy="206274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380288" y="152400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 descr="K:\laura salvataggio\SCUOLA\SCUOLA su TOSHIBA\SENZA ZAINO\FOTO\foto materiali scuola\materiale di gestione\100_13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b="15795"/>
          <a:stretch/>
        </p:blipFill>
        <p:spPr bwMode="auto">
          <a:xfrm rot="21323695">
            <a:off x="330496" y="3142614"/>
            <a:ext cx="2473617" cy="14349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1" name="Picture 15" descr="K:\laura salvataggio\SCUOLA\SCUOLA su TOSHIBA\SENZA ZAINO\FOTO\foto materiali scuola\materiale di gestione\calendari - presenze assenze -turnazioni\IM0021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836">
            <a:off x="2444372" y="1774640"/>
            <a:ext cx="1937322" cy="14624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100_02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22221" r="29524" b="18707"/>
          <a:stretch>
            <a:fillRect/>
          </a:stretch>
        </p:blipFill>
        <p:spPr bwMode="auto">
          <a:xfrm>
            <a:off x="611188" y="1887538"/>
            <a:ext cx="1439862" cy="14398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23" descr="orologio rotazione grupp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r="16167"/>
          <a:stretch>
            <a:fillRect/>
          </a:stretch>
        </p:blipFill>
        <p:spPr bwMode="auto">
          <a:xfrm rot="349852">
            <a:off x="2808789" y="3235266"/>
            <a:ext cx="1656184" cy="16723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832100"/>
            <a:ext cx="2014538" cy="13700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32" name="Picture 16" descr="K:\laura salvataggio\SCUOLA\SCUOLA su TOSHIBA\SENZA ZAINO\FOTO\foto materiali scuola\materiale di gestione\calendari - presenze assenze -turnazioni\maggio_2006 0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3" b="16774"/>
          <a:stretch>
            <a:fillRect/>
          </a:stretch>
        </p:blipFill>
        <p:spPr bwMode="auto">
          <a:xfrm>
            <a:off x="4465638" y="3500438"/>
            <a:ext cx="259238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STRUMENTI di gestione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4606925" y="5589588"/>
            <a:ext cx="3997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 dirty="0">
                <a:solidFill>
                  <a:schemeClr val="bg1"/>
                </a:solidFill>
                <a:latin typeface="Berlin Sans FB" pitchFamily="34" charset="0"/>
              </a:rPr>
              <a:t>Gestire il materiale</a:t>
            </a:r>
          </a:p>
        </p:txBody>
      </p:sp>
      <p:pic>
        <p:nvPicPr>
          <p:cNvPr id="46082" name="Picture 2" descr="K:\laura salvataggio\SCUOLA\SCUOLA su TOSHIBA\SENZA ZAINO\FOTO\foto materiali scuola\materiale di gestione\100_2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25" y="1643816"/>
            <a:ext cx="1517556" cy="202357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297738" y="152400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9" descr="100_2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63700"/>
            <a:ext cx="2319337" cy="17383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4" name="Picture 4" descr="K:\laura salvataggio\SCUOLA\SCUOLA su TOSHIBA\SENZA ZAINO\FOTO\foto materiali scuola\materiale di gestione\IM0021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22542"/>
            <a:ext cx="2105488" cy="15894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K:\laura salvataggio\SCUOLA\SCUOLA su TOSHIBA\SENZA ZAINO\FOTO\foto materiali scuola\arredi\aprile 2010 0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21013"/>
            <a:ext cx="2335036" cy="311328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K:\laura salvataggio\SCUOLA\SCUOLA su TOSHIBA\SENZA ZAINO\FOTO\foto materiali scuola\materiale di gestione\IMG_66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1429">
            <a:off x="2728700" y="1824582"/>
            <a:ext cx="1889287" cy="141701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orsa monospal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960" y="3165584"/>
            <a:ext cx="1929679" cy="160831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STRUMENTI di gestione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3541713" y="5589588"/>
            <a:ext cx="5278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 dirty="0">
                <a:solidFill>
                  <a:schemeClr val="bg1"/>
                </a:solidFill>
                <a:latin typeface="Berlin Sans FB" pitchFamily="34" charset="0"/>
              </a:rPr>
              <a:t>Gestire la voce e il silenzio</a:t>
            </a:r>
          </a:p>
        </p:txBody>
      </p:sp>
      <p:pic>
        <p:nvPicPr>
          <p:cNvPr id="34820" name="Picture 5" descr="Risultati immagini per immagini penn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185025" y="800100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segnale bagno lib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6929" r="2756" b="12701"/>
          <a:stretch>
            <a:fillRect/>
          </a:stretch>
        </p:blipFill>
        <p:spPr bwMode="auto">
          <a:xfrm>
            <a:off x="323850" y="1697038"/>
            <a:ext cx="1433513" cy="1733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4" descr="cartellino gir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12918" r="37717" b="28052"/>
          <a:stretch>
            <a:fillRect/>
          </a:stretch>
        </p:blipFill>
        <p:spPr bwMode="auto">
          <a:xfrm rot="555911">
            <a:off x="5691188" y="1798638"/>
            <a:ext cx="1177925" cy="10795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 descr="cvart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r="17647" b="22423"/>
          <a:stretch>
            <a:fillRect/>
          </a:stretch>
        </p:blipFill>
        <p:spPr bwMode="auto">
          <a:xfrm rot="-469935">
            <a:off x="4818063" y="1998663"/>
            <a:ext cx="989012" cy="11287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6" descr="aiutante2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t="19373" r="21620" b="-9698"/>
          <a:stretch>
            <a:fillRect/>
          </a:stretch>
        </p:blipFill>
        <p:spPr bwMode="auto">
          <a:xfrm>
            <a:off x="6802438" y="2487613"/>
            <a:ext cx="1728787" cy="2368550"/>
          </a:xfrm>
          <a:prstGeom prst="rect">
            <a:avLst/>
          </a:prstGeom>
          <a:noFill/>
          <a:ln w="2857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8" descr="marzo 2009 0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84">
            <a:off x="2263775" y="1897063"/>
            <a:ext cx="2033588" cy="15271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1" descr="s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65425"/>
            <a:ext cx="1514475" cy="20955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6" descr="marcatori 3"/>
          <p:cNvPicPr>
            <a:picLocks noChangeAspect="1" noChangeArrowheads="1"/>
          </p:cNvPicPr>
          <p:nvPr/>
        </p:nvPicPr>
        <p:blipFill>
          <a:blip r:embed="rId9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8858" b="14468"/>
          <a:stretch>
            <a:fillRect/>
          </a:stretch>
        </p:blipFill>
        <p:spPr bwMode="auto">
          <a:xfrm rot="245157">
            <a:off x="3941763" y="3344863"/>
            <a:ext cx="2136775" cy="14922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  <a:solidFill>
            <a:srgbClr val="0099CC"/>
          </a:solidFill>
        </p:spPr>
        <p:txBody>
          <a:bodyPr/>
          <a:lstStyle/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it-IT" altLang="it-IT" sz="3600" dirty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RICORDIAMOCI CHE ….</a:t>
            </a:r>
          </a:p>
        </p:txBody>
      </p:sp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1979613" y="1911350"/>
            <a:ext cx="5091112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4000" b="0" dirty="0">
                <a:solidFill>
                  <a:srgbClr val="002060"/>
                </a:solidFill>
                <a:latin typeface="Berlin Sans FB" pitchFamily="34" charset="0"/>
              </a:rPr>
              <a:t>Se ascolto  dimentico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4000" b="0" dirty="0">
                <a:solidFill>
                  <a:srgbClr val="002060"/>
                </a:solidFill>
                <a:latin typeface="Berlin Sans FB" pitchFamily="34" charset="0"/>
              </a:rPr>
              <a:t>Se vedo ricordo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4000" b="0" dirty="0">
                <a:solidFill>
                  <a:srgbClr val="002060"/>
                </a:solidFill>
                <a:latin typeface="Berlin Sans FB" pitchFamily="34" charset="0"/>
              </a:rPr>
              <a:t>Se faccio </a:t>
            </a:r>
            <a:r>
              <a:rPr kumimoji="1" lang="it-IT" altLang="it-IT" sz="4000" b="0" dirty="0" smtClean="0">
                <a:solidFill>
                  <a:srgbClr val="002060"/>
                </a:solidFill>
                <a:latin typeface="Berlin Sans FB" pitchFamily="34" charset="0"/>
              </a:rPr>
              <a:t>imparo</a:t>
            </a:r>
            <a:endParaRPr kumimoji="1" lang="it-IT" altLang="it-IT" sz="4000" b="0" dirty="0">
              <a:solidFill>
                <a:srgbClr val="002060"/>
              </a:solidFill>
              <a:latin typeface="Berlin Sans FB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it-IT" altLang="it-IT" sz="3600" b="0" dirty="0">
              <a:solidFill>
                <a:srgbClr val="002060"/>
              </a:solidFill>
              <a:latin typeface="Berlin Sans FB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rgbClr val="002060"/>
                </a:solidFill>
                <a:latin typeface="Berlin Sans FB" pitchFamily="34" charset="0"/>
              </a:rPr>
              <a:t>(proverbio cinese)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it-IT" altLang="it-IT" b="0" dirty="0">
              <a:latin typeface="Lucida Calligraphy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it-IT" altLang="it-IT" b="0" dirty="0">
              <a:latin typeface="Lucida Calligraphy" pitchFamily="66" charset="0"/>
            </a:endParaRPr>
          </a:p>
        </p:txBody>
      </p:sp>
      <p:pic>
        <p:nvPicPr>
          <p:cNvPr id="16388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135813" y="908050"/>
            <a:ext cx="1792287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STRUMENTI di APPRENDIMENTO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36867" name="Picture 5" descr="Risultati immagini per immagini penn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418388" y="152400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3541713" y="5589588"/>
            <a:ext cx="5278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 dirty="0">
                <a:solidFill>
                  <a:schemeClr val="bg1"/>
                </a:solidFill>
                <a:latin typeface="Berlin Sans FB" pitchFamily="34" charset="0"/>
              </a:rPr>
              <a:t>Per ambiti disciplinari</a:t>
            </a:r>
          </a:p>
        </p:txBody>
      </p:sp>
      <p:pic>
        <p:nvPicPr>
          <p:cNvPr id="17" name="Picture 9" descr="100_16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52638"/>
            <a:ext cx="1836738" cy="24479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3" descr="collezioni di anima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94357"/>
            <a:ext cx="2506426" cy="181957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DSC0158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262313"/>
            <a:ext cx="2017712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" descr="linea prim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8" b="37522"/>
          <a:stretch/>
        </p:blipFill>
        <p:spPr bwMode="auto">
          <a:xfrm rot="598199">
            <a:off x="4612142" y="3567886"/>
            <a:ext cx="3724623" cy="108750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ostruisci le paro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1844675"/>
            <a:ext cx="1978025" cy="19097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 descr="quaderno di leg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b="15894"/>
          <a:stretch>
            <a:fillRect/>
          </a:stretch>
        </p:blipFill>
        <p:spPr bwMode="auto">
          <a:xfrm>
            <a:off x="4883429" y="1679866"/>
            <a:ext cx="3899565" cy="272824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STRUMENTI di APPRENDIMENTO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3541713" y="5589588"/>
            <a:ext cx="5278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>
                <a:solidFill>
                  <a:schemeClr val="bg1"/>
                </a:solidFill>
                <a:latin typeface="Berlin Sans FB" pitchFamily="34" charset="0"/>
              </a:rPr>
              <a:t>Polivalenti</a:t>
            </a:r>
          </a:p>
        </p:txBody>
      </p:sp>
      <p:pic>
        <p:nvPicPr>
          <p:cNvPr id="35845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410450" y="152400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100_02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t="5118" r="15060" b="5611"/>
          <a:stretch>
            <a:fillRect/>
          </a:stretch>
        </p:blipFill>
        <p:spPr bwMode="auto">
          <a:xfrm>
            <a:off x="468313" y="1665288"/>
            <a:ext cx="3173412" cy="30241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 descr="numeri plastifica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638550"/>
            <a:ext cx="1739900" cy="13128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9" descr="lettere plastificate in cassetti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3043238"/>
            <a:ext cx="1282700" cy="17002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GLI STRUMENTI di apprendimento possono </a:t>
            </a:r>
            <a:r>
              <a:rPr lang="it-IT" altLang="it-IT" sz="3600" dirty="0" err="1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ESSere</a:t>
            </a: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 DI: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530" y="1556792"/>
            <a:ext cx="8793734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it-IT" altLang="it-IT" sz="2400" dirty="0" smtClean="0">
                <a:solidFill>
                  <a:srgbClr val="CC3300"/>
                </a:solidFill>
                <a:latin typeface="Berlin Sans FB" pitchFamily="34" charset="0"/>
              </a:rPr>
              <a:t>Esercizio</a:t>
            </a:r>
            <a:r>
              <a:rPr lang="it-IT" altLang="it-IT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sz="2000" dirty="0" smtClean="0">
                <a:solidFill>
                  <a:srgbClr val="002060"/>
                </a:solidFill>
                <a:latin typeface="Berlin Sans FB" pitchFamily="34" charset="0"/>
                <a:sym typeface="Wingdings" pitchFamily="2" charset="2"/>
              </a:rPr>
              <a:t></a:t>
            </a:r>
            <a:r>
              <a:rPr lang="it-IT" altLang="it-IT" sz="2000" dirty="0" smtClean="0">
                <a:solidFill>
                  <a:srgbClr val="002060"/>
                </a:solidFill>
                <a:latin typeface="Berlin Sans FB" pitchFamily="34" charset="0"/>
              </a:rPr>
              <a:t> cioè mezzi di «allenamento», che stimolando il sistema percettivo-sensoriale e mettendo in gioco l’aspetto motorio facilitano, rendono piacevoli le attività di rinforzo e consolidamento; permettono all’insegnante di individualizzare e automatizzare alcuni esercizi, liberando tempo ed energie da dedicare ad attività di sviluppo.</a:t>
            </a:r>
          </a:p>
          <a:p>
            <a:pPr eaLnBrk="1" hangingPunct="1">
              <a:buFontTx/>
              <a:buChar char="•"/>
              <a:defRPr/>
            </a:pPr>
            <a:endParaRPr lang="it-IT" altLang="it-IT" dirty="0" smtClean="0">
              <a:solidFill>
                <a:srgbClr val="002060"/>
              </a:solidFill>
              <a:latin typeface="Berlin Sans FB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sz="2400" dirty="0" smtClean="0">
                <a:solidFill>
                  <a:srgbClr val="CC3300"/>
                </a:solidFill>
                <a:latin typeface="Berlin Sans FB" pitchFamily="34" charset="0"/>
              </a:rPr>
              <a:t>Sviluppo</a:t>
            </a:r>
            <a:r>
              <a:rPr lang="it-IT" altLang="it-IT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dirty="0" smtClean="0">
                <a:solidFill>
                  <a:srgbClr val="002060"/>
                </a:solidFill>
                <a:latin typeface="Berlin Sans FB" pitchFamily="34" charset="0"/>
                <a:sym typeface="Wingdings" pitchFamily="2" charset="2"/>
              </a:rPr>
              <a:t></a:t>
            </a:r>
            <a:r>
              <a:rPr lang="it-IT" altLang="it-IT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it-IT" altLang="it-IT" sz="2000" dirty="0" smtClean="0">
                <a:solidFill>
                  <a:srgbClr val="002060"/>
                </a:solidFill>
                <a:latin typeface="Berlin Sans FB" pitchFamily="34" charset="0"/>
              </a:rPr>
              <a:t>cioè strumenti che generano nuovi apprendimenti, che danno sostegno alla comprensione di concetti, che facilitano il percorso verso l’acquisizione di competenze; soprattutto per questa categoria di strumenti è importante variare le proposte e promuovere il distacco progressivo dallo strumento.</a:t>
            </a:r>
          </a:p>
          <a:p>
            <a:pPr eaLnBrk="1" hangingPunct="1">
              <a:buFontTx/>
              <a:buChar char="•"/>
              <a:defRPr/>
            </a:pPr>
            <a:endParaRPr lang="it-IT" altLang="it-IT" dirty="0" smtClean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erlin Sans FB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4114800" y="5494338"/>
            <a:ext cx="49216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L’utilizzo e la gestione degli strumenti di apprendimento è essa stessa apprendimento</a:t>
            </a:r>
            <a:endParaRPr lang="it-IT" altLang="it-IT" sz="20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66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 rot="19067915">
            <a:off x="420688" y="1273175"/>
            <a:ext cx="4176712" cy="1901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gli </a:t>
            </a:r>
            <a:b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strumenti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538" y="4508500"/>
            <a:ext cx="4176712" cy="763588"/>
          </a:xfrm>
          <a:prstGeom prst="rect">
            <a:avLst/>
          </a:prstGeom>
        </p:spPr>
        <p:txBody>
          <a:bodyPr bIns="9144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QUANDO ?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8676" name="Picture 7" descr="Logo Senza Zaino me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 b="54930"/>
          <a:stretch>
            <a:fillRect/>
          </a:stretch>
        </p:blipFill>
        <p:spPr bwMode="auto">
          <a:xfrm>
            <a:off x="882650" y="6237288"/>
            <a:ext cx="1873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5364163" y="388938"/>
            <a:ext cx="24733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7020272" y="6356548"/>
            <a:ext cx="1819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Lucca, 30 </a:t>
            </a: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giugno 2017</a:t>
            </a:r>
            <a:endParaRPr lang="it-IT" altLang="it-IT" sz="1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67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pic>
        <p:nvPicPr>
          <p:cNvPr id="26632" name="Picture 5" descr="Risultati immagini per immagini penn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6257925" y="5301208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0824" y="1484313"/>
            <a:ext cx="8713664" cy="36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1" lang="it-IT" altLang="it-IT" sz="2800" b="0" dirty="0" smtClean="0">
                <a:solidFill>
                  <a:srgbClr val="002060"/>
                </a:solidFill>
                <a:latin typeface="Berlin Sans FB" pitchFamily="34" charset="0"/>
              </a:rPr>
              <a:t>Lo strumento viene «presentato» e «lavorato» insieme da alunno e docente nel piccolo gruppo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1" lang="it-IT" altLang="it-IT" sz="2800" b="0" dirty="0" smtClean="0">
                <a:solidFill>
                  <a:srgbClr val="002060"/>
                </a:solidFill>
                <a:latin typeface="Berlin Sans FB" pitchFamily="34" charset="0"/>
              </a:rPr>
              <a:t>In classe si definiscono le modalità di accesso e d’uso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1" lang="it-IT" altLang="it-IT" sz="2800" b="0" dirty="0" smtClean="0">
                <a:solidFill>
                  <a:srgbClr val="002060"/>
                </a:solidFill>
                <a:latin typeface="Berlin Sans FB" pitchFamily="34" charset="0"/>
              </a:rPr>
              <a:t>Coppie o piccoli gruppi iniziano ad utilizzare lo strumento in autonomia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1" lang="it-IT" altLang="it-IT" sz="2800" b="0" dirty="0" smtClean="0">
                <a:solidFill>
                  <a:srgbClr val="002060"/>
                </a:solidFill>
                <a:latin typeface="Berlin Sans FB" pitchFamily="34" charset="0"/>
              </a:rPr>
              <a:t>Progressivamente, diventando </a:t>
            </a:r>
            <a:r>
              <a:rPr kumimoji="1" lang="it-IT" altLang="it-IT" sz="2800" b="0" dirty="0">
                <a:solidFill>
                  <a:srgbClr val="002060"/>
                </a:solidFill>
                <a:latin typeface="Berlin Sans FB" pitchFamily="34" charset="0"/>
              </a:rPr>
              <a:t>l’uso </a:t>
            </a:r>
            <a:r>
              <a:rPr kumimoji="1" lang="it-IT" altLang="it-IT" sz="2800" b="0" dirty="0" smtClean="0">
                <a:solidFill>
                  <a:srgbClr val="002060"/>
                </a:solidFill>
                <a:latin typeface="Berlin Sans FB" pitchFamily="34" charset="0"/>
              </a:rPr>
              <a:t>regolato e autonomo, si possono proporre attività sempre più differenziate, anche in contemporanea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1" lang="it-IT" altLang="it-IT" sz="2800" b="0" dirty="0" smtClean="0">
              <a:solidFill>
                <a:srgbClr val="002060"/>
              </a:solidFill>
              <a:latin typeface="Berlin Sans FB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1" lang="it-IT" altLang="it-IT" sz="2800" b="0" dirty="0" smtClean="0">
              <a:solidFill>
                <a:srgbClr val="002060"/>
              </a:solidFill>
              <a:latin typeface="Berlin Sans FB" pitchFamily="34" charset="0"/>
            </a:endParaRPr>
          </a:p>
          <a:p>
            <a:pPr marL="457200" indent="-457200" algn="ctr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1" lang="it-IT" altLang="it-IT" sz="2800" b="0" dirty="0">
              <a:solidFill>
                <a:srgbClr val="002060"/>
              </a:solidFill>
              <a:latin typeface="Berlin Sans FB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it-IT" altLang="it-IT" sz="40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9600" y="277518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L’insegnante propone una varietà di strumenti e ne favorisce il distacco progressivo</a:t>
            </a:r>
          </a:p>
        </p:txBody>
      </p:sp>
    </p:spTree>
    <p:extLst>
      <p:ext uri="{BB962C8B-B14F-4D97-AF65-F5344CB8AC3E}">
        <p14:creationId xmlns:p14="http://schemas.microsoft.com/office/powerpoint/2010/main" val="1667002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491880" y="5085184"/>
            <a:ext cx="547260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Cioè ogni volta che il bambino o l’insegnante lo richiedano come «aiuto» alla risoluzione di un problema (di apprendimento o di gestione)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1" lang="it-IT" altLang="it-IT" sz="2000" b="0" dirty="0">
              <a:solidFill>
                <a:schemeClr val="bg1"/>
              </a:solidFill>
              <a:latin typeface="Berlin Sans FB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Pertanto devono essere  facilmente accessibili</a:t>
            </a:r>
            <a:endParaRPr kumimoji="1" lang="it-IT" altLang="it-IT" sz="20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28674" name="Picture 2" descr="K:\laura salvataggio\SCUOLA\archivio foto scuola\massa\classe e dintorni\P507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4350"/>
            <a:ext cx="3888432" cy="2916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/>
          <a:stretch/>
        </p:blipFill>
        <p:spPr bwMode="auto">
          <a:xfrm>
            <a:off x="5245830" y="1752333"/>
            <a:ext cx="3326766" cy="307834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32" name="Picture 5" descr="Risultati immagini per immagini pennel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4319527" y="2204864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7200" y="41467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Gli strumenti vengono usati </a:t>
            </a:r>
            <a:endParaRPr kumimoji="1" lang="it-IT" altLang="it-IT" sz="2800" b="0" dirty="0" smtClean="0">
              <a:solidFill>
                <a:schemeClr val="bg1"/>
              </a:solidFill>
              <a:latin typeface="Berlin Sans FB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kumimoji="1" lang="it-IT" altLang="it-IT" sz="2800" b="0" dirty="0" smtClean="0">
                <a:solidFill>
                  <a:schemeClr val="bg1"/>
                </a:solidFill>
                <a:latin typeface="Berlin Sans FB" pitchFamily="34" charset="0"/>
              </a:rPr>
              <a:t>ogni </a:t>
            </a: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volta che </a:t>
            </a:r>
            <a:r>
              <a:rPr kumimoji="1" lang="it-IT" altLang="it-IT" sz="2800" b="0" dirty="0" smtClean="0">
                <a:solidFill>
                  <a:schemeClr val="bg1"/>
                </a:solidFill>
                <a:latin typeface="Berlin Sans FB" pitchFamily="34" charset="0"/>
              </a:rPr>
              <a:t>ce ne sia bisogno</a:t>
            </a:r>
            <a:endParaRPr kumimoji="1" lang="it-IT" altLang="it-IT" sz="28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14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Gli strumenti </a:t>
            </a:r>
            <a:r>
              <a:rPr kumimoji="1" lang="it-IT" altLang="it-IT" sz="2800" b="0" dirty="0" smtClean="0">
                <a:solidFill>
                  <a:schemeClr val="bg1"/>
                </a:solidFill>
                <a:latin typeface="Berlin Sans FB" pitchFamily="34" charset="0"/>
              </a:rPr>
              <a:t>vengono usati dai bambini in autonomia</a:t>
            </a:r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449216" y="5157192"/>
            <a:ext cx="56878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Le attività con gli strumenti devono essere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codificate e regolate con chiare e precise turnazioni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1" lang="it-IT" altLang="it-IT" sz="2000" b="0" dirty="0">
              <a:solidFill>
                <a:schemeClr val="bg1"/>
              </a:solidFill>
              <a:latin typeface="Berlin Sans FB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000" b="0" dirty="0" smtClean="0">
                <a:solidFill>
                  <a:schemeClr val="bg1"/>
                </a:solidFill>
                <a:latin typeface="Berlin Sans FB" pitchFamily="34" charset="0"/>
              </a:rPr>
              <a:t>Regole e procedure del loro utilizzo sono condivise attraverso le IPU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1" lang="it-IT" altLang="it-IT" sz="20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27651" name="Picture 3" descr="K:\laura salvataggio\SCUOLA\archivio foto scuola\massa\classe e dintorni\IMG_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3776"/>
            <a:ext cx="2448272" cy="326425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K:\laura salvataggio\SCUOLA\archivio foto scuola\massa\classe e dintorni\IMG_061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40236"/>
            <a:ext cx="4601636" cy="345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5" descr="Risultati immagini per immagini pennel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3162300" y="3696173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7085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 rot="19067915">
            <a:off x="420688" y="1273175"/>
            <a:ext cx="4176712" cy="1901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gli </a:t>
            </a:r>
            <a:b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strumenti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538" y="4508500"/>
            <a:ext cx="4176712" cy="763588"/>
          </a:xfrm>
          <a:prstGeom prst="rect">
            <a:avLst/>
          </a:prstGeom>
        </p:spPr>
        <p:txBody>
          <a:bodyPr bIns="9144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PERCORSO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8676" name="Picture 7" descr="Logo Senza Zaino me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 b="54930"/>
          <a:stretch>
            <a:fillRect/>
          </a:stretch>
        </p:blipFill>
        <p:spPr bwMode="auto">
          <a:xfrm>
            <a:off x="882650" y="6237288"/>
            <a:ext cx="1873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5364163" y="388938"/>
            <a:ext cx="24733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7020272" y="6356548"/>
            <a:ext cx="1819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Lucca, 30 </a:t>
            </a: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giugno 2017</a:t>
            </a:r>
            <a:endParaRPr lang="it-IT" altLang="it-IT" sz="1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08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68313" y="2565400"/>
            <a:ext cx="8424862" cy="50323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68313" y="5516563"/>
            <a:ext cx="8353425" cy="5048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68313" y="3933825"/>
            <a:ext cx="8353425" cy="5762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29702" name="PubChord"/>
          <p:cNvSpPr>
            <a:spLocks noEditPoints="1" noChangeArrowheads="1"/>
          </p:cNvSpPr>
          <p:nvPr/>
        </p:nvSpPr>
        <p:spPr bwMode="auto">
          <a:xfrm>
            <a:off x="7596188" y="-1441450"/>
            <a:ext cx="2378075" cy="2881313"/>
          </a:xfrm>
          <a:custGeom>
            <a:avLst/>
            <a:gdLst>
              <a:gd name="T0" fmla="*/ 157437 w 21600"/>
              <a:gd name="T1" fmla="*/ 2157116 h 21600"/>
              <a:gd name="T2" fmla="*/ 1265995 w 21600"/>
              <a:gd name="T3" fmla="*/ 1853245 h 21600"/>
              <a:gd name="T4" fmla="*/ 2374662 w 21600"/>
              <a:gd name="T5" fmla="*/ 1549373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430" y="16170"/>
                </a:moveTo>
                <a:cubicBezTo>
                  <a:pt x="3354" y="19528"/>
                  <a:pt x="6929" y="21600"/>
                  <a:pt x="10800" y="21600"/>
                </a:cubicBezTo>
                <a:cubicBezTo>
                  <a:pt x="16448" y="21599"/>
                  <a:pt x="21142" y="17247"/>
                  <a:pt x="21569" y="11615"/>
                </a:cubicBezTo>
                <a:lnTo>
                  <a:pt x="1430" y="1617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4356100" y="476250"/>
            <a:ext cx="360363" cy="63817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0">
              <a:latin typeface="Arial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68313" y="3789363"/>
            <a:ext cx="38877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it-IT" altLang="it-IT" sz="2400" dirty="0" smtClean="0">
                <a:solidFill>
                  <a:schemeClr val="bg1"/>
                </a:solidFill>
                <a:latin typeface="Berlin Sans FB" pitchFamily="34" charset="0"/>
              </a:rPr>
              <a:t>progetta  l’</a:t>
            </a:r>
            <a:r>
              <a:rPr lang="it-IT" alt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</a:rPr>
              <a:t>attività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 rot="1284001">
            <a:off x="3780631" y="2258691"/>
            <a:ext cx="1584325" cy="936625"/>
          </a:xfrm>
          <a:prstGeom prst="irregularSeal2">
            <a:avLst/>
          </a:prstGeom>
          <a:solidFill>
            <a:srgbClr val="CC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0">
              <a:latin typeface="Arial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68313" y="2420938"/>
            <a:ext cx="41751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it-IT" altLang="it-IT" sz="2400" dirty="0" smtClean="0">
                <a:solidFill>
                  <a:schemeClr val="bg1"/>
                </a:solidFill>
                <a:latin typeface="Berlin Sans FB" pitchFamily="34" charset="0"/>
              </a:rPr>
              <a:t>analizza il</a:t>
            </a:r>
            <a:r>
              <a:rPr lang="it-IT" altLang="it-I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bisogno</a:t>
            </a:r>
          </a:p>
        </p:txBody>
      </p:sp>
      <p:sp>
        <p:nvSpPr>
          <p:cNvPr id="29706" name="PubChord"/>
          <p:cNvSpPr>
            <a:spLocks noEditPoints="1" noChangeArrowheads="1"/>
          </p:cNvSpPr>
          <p:nvPr/>
        </p:nvSpPr>
        <p:spPr bwMode="auto">
          <a:xfrm flipH="1">
            <a:off x="-828675" y="-1441450"/>
            <a:ext cx="2376488" cy="2881313"/>
          </a:xfrm>
          <a:custGeom>
            <a:avLst/>
            <a:gdLst>
              <a:gd name="T0" fmla="*/ 157332 w 21600"/>
              <a:gd name="T1" fmla="*/ 2157116 h 21600"/>
              <a:gd name="T2" fmla="*/ 1265150 w 21600"/>
              <a:gd name="T3" fmla="*/ 1853245 h 21600"/>
              <a:gd name="T4" fmla="*/ 2373077 w 21600"/>
              <a:gd name="T5" fmla="*/ 1549373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430" y="16170"/>
                </a:moveTo>
                <a:cubicBezTo>
                  <a:pt x="3354" y="19528"/>
                  <a:pt x="6929" y="21600"/>
                  <a:pt x="10800" y="21600"/>
                </a:cubicBezTo>
                <a:cubicBezTo>
                  <a:pt x="16448" y="21599"/>
                  <a:pt x="21142" y="17247"/>
                  <a:pt x="21569" y="11615"/>
                </a:cubicBezTo>
                <a:lnTo>
                  <a:pt x="1430" y="1617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-144463" y="549275"/>
            <a:ext cx="140335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percorso deduttivo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4716463" y="3789363"/>
            <a:ext cx="40322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it-IT" altLang="it-IT" sz="2400" dirty="0" smtClean="0">
                <a:solidFill>
                  <a:schemeClr val="bg1"/>
                </a:solidFill>
                <a:latin typeface="Berlin Sans FB" pitchFamily="34" charset="0"/>
              </a:rPr>
              <a:t>immagina le</a:t>
            </a:r>
            <a:r>
              <a:rPr lang="it-IT" altLang="it-I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</a:rPr>
              <a:t>attività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643438" y="5445125"/>
            <a:ext cx="41036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it-IT" altLang="it-IT" sz="2400" dirty="0" smtClean="0">
                <a:solidFill>
                  <a:schemeClr val="bg1"/>
                </a:solidFill>
                <a:latin typeface="Berlin Sans FB" pitchFamily="34" charset="0"/>
              </a:rPr>
              <a:t>individua il</a:t>
            </a:r>
            <a:r>
              <a:rPr lang="it-IT" altLang="it-I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bisogno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7956550" y="549275"/>
            <a:ext cx="1331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percorso induttivo</a:t>
            </a:r>
          </a:p>
        </p:txBody>
      </p:sp>
      <p:sp>
        <p:nvSpPr>
          <p:cNvPr id="29712" name="PubChord"/>
          <p:cNvSpPr>
            <a:spLocks noEditPoints="1" noChangeArrowheads="1"/>
          </p:cNvSpPr>
          <p:nvPr/>
        </p:nvSpPr>
        <p:spPr bwMode="auto">
          <a:xfrm>
            <a:off x="2014538" y="-2116138"/>
            <a:ext cx="5294312" cy="2808288"/>
          </a:xfrm>
          <a:custGeom>
            <a:avLst/>
            <a:gdLst>
              <a:gd name="T0" fmla="*/ 123911 w 21600"/>
              <a:gd name="T1" fmla="*/ 2102446 h 21600"/>
              <a:gd name="T2" fmla="*/ 935398 w 21600"/>
              <a:gd name="T3" fmla="*/ 2103356 h 21600"/>
              <a:gd name="T4" fmla="*/ 1746885 w 21600"/>
              <a:gd name="T5" fmla="*/ 2104396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430" y="16170"/>
                </a:moveTo>
                <a:cubicBezTo>
                  <a:pt x="3354" y="19528"/>
                  <a:pt x="6929" y="21600"/>
                  <a:pt x="10800" y="21600"/>
                </a:cubicBezTo>
                <a:cubicBezTo>
                  <a:pt x="14664" y="21599"/>
                  <a:pt x="18233" y="19535"/>
                  <a:pt x="20160" y="16186"/>
                </a:cubicBezTo>
                <a:lnTo>
                  <a:pt x="1430" y="1617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 flipV="1">
            <a:off x="5867400" y="1196975"/>
            <a:ext cx="1655763" cy="3603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 flipH="1" flipV="1">
            <a:off x="1258888" y="1196975"/>
            <a:ext cx="1512887" cy="3603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539750" y="5013325"/>
            <a:ext cx="32289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it-IT" alt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ricerca o realizza lo</a:t>
            </a:r>
            <a:r>
              <a:rPr lang="it-IT" altLang="it-I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</a:t>
            </a:r>
            <a:r>
              <a:rPr lang="it-IT" altLang="it-IT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strumento</a:t>
            </a: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2555875" y="908050"/>
            <a:ext cx="360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altLang="it-IT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team  docente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718051" y="2443857"/>
            <a:ext cx="41036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it-IT" altLang="it-IT" sz="2400" dirty="0" smtClean="0">
                <a:solidFill>
                  <a:schemeClr val="bg1"/>
                </a:solidFill>
                <a:latin typeface="Berlin Sans FB" pitchFamily="34" charset="0"/>
              </a:rPr>
              <a:t>vede uno </a:t>
            </a:r>
            <a:r>
              <a:rPr lang="it-IT" altLang="it-IT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</a:rPr>
              <a:t>strumento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 rot="906889">
            <a:off x="4069556" y="2619054"/>
            <a:ext cx="1150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1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STIMOLO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71" grpId="0" animBg="1"/>
      <p:bldP spid="7177" grpId="0"/>
      <p:bldP spid="7180" grpId="0"/>
      <p:bldP spid="7182" grpId="0"/>
      <p:bldP spid="7186" grpId="0" animBg="1"/>
      <p:bldP spid="7187" grpId="0" animBg="1"/>
      <p:bldP spid="7191" grpId="0"/>
      <p:bldP spid="25" grpId="0"/>
      <p:bldP spid="71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 rot="19067915">
            <a:off x="420688" y="1273175"/>
            <a:ext cx="4176712" cy="1901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gli </a:t>
            </a:r>
            <a:b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strumenti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538" y="4005064"/>
            <a:ext cx="4176712" cy="763588"/>
          </a:xfrm>
          <a:prstGeom prst="rect">
            <a:avLst/>
          </a:prstGeom>
        </p:spPr>
        <p:txBody>
          <a:bodyPr bIns="9144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LABORATORIO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8676" name="Picture 7" descr="Logo Senza Zaino me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 b="54930"/>
          <a:stretch>
            <a:fillRect/>
          </a:stretch>
        </p:blipFill>
        <p:spPr bwMode="auto">
          <a:xfrm>
            <a:off x="882650" y="6237288"/>
            <a:ext cx="1873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5364163" y="388938"/>
            <a:ext cx="24733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7020272" y="6356548"/>
            <a:ext cx="1819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Lucca, 30 </a:t>
            </a: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giugno 2017</a:t>
            </a:r>
            <a:endParaRPr lang="it-IT" altLang="it-IT" sz="1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01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 rot="19067915">
            <a:off x="420688" y="1273175"/>
            <a:ext cx="4176712" cy="1901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gli </a:t>
            </a:r>
            <a:b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strumenti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538" y="4508500"/>
            <a:ext cx="4176712" cy="763588"/>
          </a:xfrm>
          <a:prstGeom prst="rect">
            <a:avLst/>
          </a:prstGeom>
        </p:spPr>
        <p:txBody>
          <a:bodyPr bIns="9144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COSA SONO?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7413" name="Picture 7" descr="Logo Senza Zaino me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 b="54930"/>
          <a:stretch>
            <a:fillRect/>
          </a:stretch>
        </p:blipFill>
        <p:spPr bwMode="auto">
          <a:xfrm>
            <a:off x="882650" y="6237288"/>
            <a:ext cx="1873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5364163" y="388938"/>
            <a:ext cx="24733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7020272" y="6456405"/>
            <a:ext cx="1819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Lucca, 30 </a:t>
            </a: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giugno 2017</a:t>
            </a:r>
            <a:endParaRPr lang="it-IT" altLang="it-IT" sz="1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304800"/>
            <a:ext cx="8229600" cy="1143000"/>
          </a:xfrm>
          <a:prstGeom prst="rect">
            <a:avLst/>
          </a:prstGeom>
          <a:solidFill>
            <a:srgbClr val="0099CC"/>
          </a:solidFill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609600" indent="-609600" fontAlgn="auto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STRUMENTI di APPRENDIMENTO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36867" name="Picture 5" descr="Risultati immagini per immagini penn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418388" y="152400"/>
            <a:ext cx="140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3347864" y="5589588"/>
            <a:ext cx="5472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 dirty="0" smtClean="0">
                <a:solidFill>
                  <a:schemeClr val="bg1"/>
                </a:solidFill>
                <a:latin typeface="Berlin Sans FB" pitchFamily="34" charset="0"/>
              </a:rPr>
              <a:t>Dallo strumento al bisogno</a:t>
            </a:r>
            <a:endParaRPr kumimoji="1" lang="it-IT" altLang="it-IT" sz="36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539552" y="1700808"/>
            <a:ext cx="769004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A gruppi di tre </a:t>
            </a: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Osservate gli </a:t>
            </a:r>
            <a:r>
              <a:rPr kumimoji="1" lang="it-IT" altLang="it-IT" sz="2400" b="0" dirty="0" smtClean="0">
                <a:solidFill>
                  <a:srgbClr val="002060"/>
                </a:solidFill>
                <a:latin typeface="Berlin Sans FB" pitchFamily="34" charset="0"/>
              </a:rPr>
              <a:t>strumenti, sceglietene uno e prendetelo</a:t>
            </a:r>
            <a:endParaRPr kumimoji="1" lang="it-IT" altLang="it-IT" sz="2400" b="0" dirty="0">
              <a:solidFill>
                <a:srgbClr val="002060"/>
              </a:solidFill>
              <a:latin typeface="Berlin Sans FB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Trovate un posto tranquillo dove lavorare</a:t>
            </a: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Nominate </a:t>
            </a:r>
            <a:r>
              <a:rPr kumimoji="1" lang="it-IT" altLang="it-IT" sz="2400" b="0" dirty="0" smtClean="0">
                <a:solidFill>
                  <a:srgbClr val="002060"/>
                </a:solidFill>
                <a:latin typeface="Berlin Sans FB" pitchFamily="34" charset="0"/>
              </a:rPr>
              <a:t>il vostro </a:t>
            </a: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portavoce</a:t>
            </a: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Ipotizzate modalità di impiego, attività, </a:t>
            </a:r>
            <a:r>
              <a:rPr kumimoji="1" lang="it-IT" altLang="it-IT" sz="2400" b="0" dirty="0" smtClean="0">
                <a:solidFill>
                  <a:srgbClr val="002060"/>
                </a:solidFill>
                <a:latin typeface="Berlin Sans FB" pitchFamily="34" charset="0"/>
              </a:rPr>
              <a:t>evoluzioni dello strumento scelto</a:t>
            </a:r>
            <a:endParaRPr kumimoji="1" lang="it-IT" altLang="it-IT" sz="2400" b="0" dirty="0">
              <a:solidFill>
                <a:srgbClr val="002060"/>
              </a:solidFill>
              <a:latin typeface="Berlin Sans FB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Registrate sulla </a:t>
            </a:r>
            <a:r>
              <a:rPr kumimoji="1" lang="it-IT" altLang="it-IT" sz="2400" b="0" dirty="0" smtClean="0">
                <a:solidFill>
                  <a:srgbClr val="002060"/>
                </a:solidFill>
                <a:latin typeface="Berlin Sans FB" pitchFamily="34" charset="0"/>
              </a:rPr>
              <a:t>scheda assegnata</a:t>
            </a:r>
            <a:endParaRPr kumimoji="1" lang="it-IT" altLang="it-IT" sz="2400" b="0" dirty="0">
              <a:solidFill>
                <a:srgbClr val="002060"/>
              </a:solidFill>
              <a:latin typeface="Berlin Sans FB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r>
              <a:rPr kumimoji="1" lang="it-IT" altLang="it-IT" sz="2400" b="0" dirty="0">
                <a:solidFill>
                  <a:srgbClr val="002060"/>
                </a:solidFill>
                <a:latin typeface="Berlin Sans FB" pitchFamily="34" charset="0"/>
              </a:rPr>
              <a:t>Il portavoce riferirà in plenaria</a:t>
            </a: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endParaRPr kumimoji="1" lang="it-IT" altLang="it-IT" sz="2400" b="0" dirty="0">
              <a:solidFill>
                <a:srgbClr val="002060"/>
              </a:solidFill>
              <a:latin typeface="Berlin Sans FB" pitchFamily="34" charset="0"/>
            </a:endParaRPr>
          </a:p>
          <a:p>
            <a:pPr marL="742950" indent="-742950" eaLnBrk="1" hangingPunct="1">
              <a:spcBef>
                <a:spcPct val="0"/>
              </a:spcBef>
              <a:buFont typeface="+mj-lt"/>
              <a:buAutoNum type="arabicPeriod"/>
            </a:pPr>
            <a:endParaRPr kumimoji="1" lang="it-IT" altLang="it-IT" sz="2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45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2989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52352" bIns="38088" anchor="ctr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6000" b="0">
              <a:latin typeface="Arial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492500" y="5661025"/>
            <a:ext cx="5273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Berlin Sans FB Demi" pitchFamily="34" charset="0"/>
                <a:ea typeface="Lucida Sans Unicode" pitchFamily="34" charset="0"/>
                <a:cs typeface="Lucida Sans Unicode" pitchFamily="34" charset="0"/>
              </a:rPr>
              <a:t>SCHEDA ARCHIVIO STRUMENTI</a:t>
            </a:r>
          </a:p>
        </p:txBody>
      </p:sp>
      <p:graphicFrame>
        <p:nvGraphicFramePr>
          <p:cNvPr id="100356" name="Group 4"/>
          <p:cNvGraphicFramePr>
            <a:graphicFrameLocks noGrp="1"/>
          </p:cNvGraphicFramePr>
          <p:nvPr>
            <p:ph/>
          </p:nvPr>
        </p:nvGraphicFramePr>
        <p:xfrm>
          <a:off x="935038" y="260350"/>
          <a:ext cx="7273925" cy="4662489"/>
        </p:xfrm>
        <a:graphic>
          <a:graphicData uri="http://schemas.openxmlformats.org/drawingml/2006/table">
            <a:tbl>
              <a:tblPr/>
              <a:tblGrid>
                <a:gridCol w="4097607"/>
                <a:gridCol w="3176318"/>
              </a:tblGrid>
              <a:tr h="624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NOME  MATERIALE</a:t>
                      </a:r>
                      <a:endParaRPr kumimoji="0" lang="it-IT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it-IT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TIPO MATERIALE</a:t>
                      </a: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"/>
                        <a:tabLst>
                          <a:tab pos="457200" algn="l"/>
                        </a:tabLst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erlin Sans FB" pitchFamily="34" charset="0"/>
                        </a:rPr>
                        <a:t>APPRENDIMENTO</a:t>
                      </a: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"/>
                        <a:tabLst>
                          <a:tab pos="457200" algn="l"/>
                        </a:tabLst>
                      </a:pPr>
                      <a:r>
                        <a:rPr kumimoji="0" 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GESTIONE</a:t>
                      </a: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"/>
                        <a:tabLst>
                          <a:tab pos="457200" algn="l"/>
                        </a:tabLst>
                      </a:pPr>
                      <a:r>
                        <a:rPr kumimoji="0" 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CANCELLERIA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7" marR="91457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8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CARATTESTICHE E MISURE DEL MATERIALE</a:t>
                      </a:r>
                      <a:endParaRPr kumimoji="0" lang="it-IT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MATERIALE CORRELATO:</a:t>
                      </a:r>
                      <a:endParaRPr kumimoji="0" 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7" marR="91457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risten ITC" pitchFamily="66" charset="0"/>
                          <a:cs typeface="Times New Roman" pitchFamily="18" charset="0"/>
                        </a:rPr>
                        <a:t>FOTO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7" marR="91457" marT="45730" marB="4573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9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CATEGORIA MATERIALE - AMBITI DI UTILIZZO/DISCIPLINE</a:t>
                      </a:r>
                      <a:endParaRPr kumimoji="0" lang="it-IT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  materiale polivalente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  ambito linguistico ……………………………………..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  ambito logico-matematico ………………………………..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  ambito antropologico ……………………………………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  ambito scientifico ………………………………..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Wingdings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  ……………………………………………..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085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PERCHE’ LO US0?  LE METE (OBIETTIVI/COMPETENZE)</a:t>
                      </a:r>
                      <a:endParaRPr kumimoji="0" lang="it-IT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6754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COME LO US0?   ATTIVITA’ E METODOLOGIE 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7" marR="91457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303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itchFamily="34" charset="0"/>
                        </a:rPr>
                        <a:t>DOCENTE/ISTITUTO SCOLASTICO</a:t>
                      </a:r>
                      <a:r>
                        <a:rPr kumimoji="0" lang="it-IT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</a:rPr>
                        <a:t>  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7" marR="91457" marT="45730" marB="4573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  <a:solidFill>
            <a:srgbClr val="0099CC"/>
          </a:solidFill>
        </p:spPr>
        <p:txBody>
          <a:bodyPr/>
          <a:lstStyle/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it-IT" altLang="it-IT" sz="3600" dirty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GLI STRUMENTI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55650" y="1628775"/>
            <a:ext cx="6696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4000" b="0" dirty="0">
                <a:solidFill>
                  <a:srgbClr val="002060"/>
                </a:solidFill>
                <a:latin typeface="Berlin Sans FB" pitchFamily="34" charset="0"/>
              </a:rPr>
              <a:t>In una scuola che si fonda sull’esperienza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4000" b="0" dirty="0">
                <a:solidFill>
                  <a:srgbClr val="002060"/>
                </a:solidFill>
                <a:latin typeface="Berlin Sans FB" pitchFamily="34" charset="0"/>
              </a:rPr>
              <a:t>gli strumenti sono intesi come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4000" b="0" dirty="0">
                <a:solidFill>
                  <a:srgbClr val="002060"/>
                </a:solidFill>
                <a:latin typeface="Berlin Sans FB" pitchFamily="34" charset="0"/>
              </a:rPr>
              <a:t>veicoli programmati per la costruzione del sapere</a:t>
            </a:r>
          </a:p>
        </p:txBody>
      </p:sp>
      <p:pic>
        <p:nvPicPr>
          <p:cNvPr id="18436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135813" y="908050"/>
            <a:ext cx="1792287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  <a:solidFill>
            <a:srgbClr val="0099CC"/>
          </a:solidFill>
        </p:spPr>
        <p:txBody>
          <a:bodyPr/>
          <a:lstStyle/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it-IT" altLang="it-IT" sz="36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Lucida Sans Unicode" pitchFamily="34" charset="0"/>
                <a:cs typeface="Lucida Sans Unicode" pitchFamily="34" charset="0"/>
              </a:rPr>
              <a:t>LA CURA DEGLI AMBIENTI E L’ATTENZIONE AGLI OGGETTI</a:t>
            </a:r>
            <a:endParaRPr lang="it-IT" altLang="it-IT" sz="3600" dirty="0">
              <a:solidFill>
                <a:schemeClr val="bg1"/>
              </a:solidFill>
              <a:latin typeface="Berlin Sans FB Demi" panose="020E0802020502020306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9459" name="Rectangle 2"/>
          <p:cNvSpPr txBox="1">
            <a:spLocks noChangeArrowheads="1"/>
          </p:cNvSpPr>
          <p:nvPr/>
        </p:nvSpPr>
        <p:spPr bwMode="auto">
          <a:xfrm>
            <a:off x="250825" y="1484313"/>
            <a:ext cx="741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it-IT" altLang="it-IT" sz="2400" b="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 dirty="0">
                <a:solidFill>
                  <a:srgbClr val="002060"/>
                </a:solidFill>
                <a:latin typeface="Berlin Sans FB" pitchFamily="34" charset="0"/>
              </a:rPr>
              <a:t>La cura degli ambienti è il punto di partenza di  SZ; l’attenzione agli oggetti in senso lato è uno dei criteri metodologici scelti per promuovere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 dirty="0">
                <a:solidFill>
                  <a:srgbClr val="002060"/>
                </a:solidFill>
                <a:latin typeface="Berlin Sans FB" pitchFamily="34" charset="0"/>
              </a:rPr>
              <a:t> i tre valori fondanti del progetto: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it-IT" altLang="it-IT" sz="40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19460" name="Rectangle 2"/>
          <p:cNvSpPr txBox="1">
            <a:spLocks noChangeArrowheads="1"/>
          </p:cNvSpPr>
          <p:nvPr/>
        </p:nvSpPr>
        <p:spPr bwMode="auto">
          <a:xfrm>
            <a:off x="3635375" y="5018088"/>
            <a:ext cx="529272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>
                <a:solidFill>
                  <a:schemeClr val="bg1"/>
                </a:solidFill>
                <a:latin typeface="Berlin Sans FB" pitchFamily="34" charset="0"/>
              </a:rPr>
              <a:t>ospitalità,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>
                <a:solidFill>
                  <a:schemeClr val="bg1"/>
                </a:solidFill>
                <a:latin typeface="Berlin Sans FB" pitchFamily="34" charset="0"/>
              </a:rPr>
              <a:t>responsabilità,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3600" b="0">
                <a:solidFill>
                  <a:schemeClr val="bg1"/>
                </a:solidFill>
                <a:latin typeface="Berlin Sans FB" pitchFamily="34" charset="0"/>
              </a:rPr>
              <a:t>autonomia</a:t>
            </a:r>
          </a:p>
        </p:txBody>
      </p:sp>
      <p:pic>
        <p:nvPicPr>
          <p:cNvPr id="19461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7135813" y="908050"/>
            <a:ext cx="1792287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1946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7020272" y="6456405"/>
            <a:ext cx="1819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Lucca, 30 </a:t>
            </a:r>
            <a:r>
              <a:rPr lang="it-IT" altLang="it-IT" sz="1400" b="0" dirty="0" smtClean="0">
                <a:solidFill>
                  <a:srgbClr val="002060"/>
                </a:solidFill>
                <a:latin typeface="Berlin Sans FB" pitchFamily="34" charset="0"/>
              </a:rPr>
              <a:t>giugno 2017</a:t>
            </a:r>
            <a:endParaRPr lang="it-IT" altLang="it-IT" sz="1400" b="0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 rot="19067915">
            <a:off x="420688" y="1273175"/>
            <a:ext cx="4176712" cy="1901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gli </a:t>
            </a:r>
            <a:b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strumenti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538" y="4508500"/>
            <a:ext cx="4176712" cy="763588"/>
          </a:xfrm>
          <a:prstGeom prst="rect">
            <a:avLst/>
          </a:prstGeom>
        </p:spPr>
        <p:txBody>
          <a:bodyPr bIns="9144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altLang="it-IT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PERCHÈ?</a:t>
            </a:r>
            <a:endParaRPr lang="it-IT" altLang="it-IT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0484" name="Picture 7" descr="Logo Senza Zaino me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 b="54930"/>
          <a:stretch>
            <a:fillRect/>
          </a:stretch>
        </p:blipFill>
        <p:spPr bwMode="auto">
          <a:xfrm>
            <a:off x="882650" y="6237288"/>
            <a:ext cx="1873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5364163" y="388938"/>
            <a:ext cx="24733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ChangeArrowheads="1"/>
          </p:cNvSpPr>
          <p:nvPr/>
        </p:nvSpPr>
        <p:spPr bwMode="auto">
          <a:xfrm>
            <a:off x="3492500" y="5216525"/>
            <a:ext cx="511175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Grazie ad essi l’insegnamento assume il carattere di </a:t>
            </a:r>
            <a:r>
              <a:rPr kumimoji="1" lang="it-IT" altLang="it-IT" sz="2800" b="0" dirty="0" err="1">
                <a:solidFill>
                  <a:schemeClr val="bg1"/>
                </a:solidFill>
                <a:latin typeface="Berlin Sans FB" pitchFamily="34" charset="0"/>
              </a:rPr>
              <a:t>laboratorialità</a:t>
            </a:r>
            <a:endParaRPr kumimoji="1" lang="it-IT" altLang="it-IT" sz="2800" b="0" dirty="0">
              <a:solidFill>
                <a:schemeClr val="bg1"/>
              </a:solidFill>
              <a:latin typeface="Berlin Sans FB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1" lang="it-IT" altLang="it-IT" sz="28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>
                <a:solidFill>
                  <a:schemeClr val="bg1"/>
                </a:solidFill>
                <a:latin typeface="Berlin Sans FB" pitchFamily="34" charset="0"/>
              </a:rPr>
              <a:t>L’uso appropriato</a:t>
            </a:r>
            <a:r>
              <a:rPr kumimoji="1" lang="it-IT" altLang="it-IT" sz="2800" b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kumimoji="1" lang="it-IT" altLang="it-IT" sz="2800" b="0">
                <a:solidFill>
                  <a:schemeClr val="bg1"/>
                </a:solidFill>
                <a:latin typeface="Berlin Sans FB" pitchFamily="34" charset="0"/>
              </a:rPr>
              <a:t>di adeguati strumenti didattici diviene il perno della didattica SZ </a:t>
            </a:r>
          </a:p>
        </p:txBody>
      </p:sp>
      <p:pic>
        <p:nvPicPr>
          <p:cNvPr id="29701" name="Picture 4" descr="lettur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2"/>
            <a:ext cx="4439783" cy="333020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5" descr="Risultati immagini per immagini penne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457200" y="2205038"/>
            <a:ext cx="24733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 txBox="1">
            <a:spLocks noChangeArrowheads="1"/>
          </p:cNvSpPr>
          <p:nvPr/>
        </p:nvSpPr>
        <p:spPr bwMode="auto">
          <a:xfrm>
            <a:off x="3563938" y="5194300"/>
            <a:ext cx="531971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>
                <a:solidFill>
                  <a:schemeClr val="bg1"/>
                </a:solidFill>
                <a:latin typeface="Berlin Sans FB" pitchFamily="34" charset="0"/>
              </a:rPr>
              <a:t>rispettando le diverse intelligenze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>
                <a:solidFill>
                  <a:schemeClr val="bg1"/>
                </a:solidFill>
                <a:latin typeface="Berlin Sans FB" pitchFamily="34" charset="0"/>
              </a:rPr>
              <a:t>i diversi bisogni, esercitando anche la capacità di scelta.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1" lang="it-IT" altLang="it-IT" sz="2800" b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Intorno ad essi si costruiscono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attività differenziate misurate</a:t>
            </a:r>
          </a:p>
        </p:txBody>
      </p:sp>
      <p:pic>
        <p:nvPicPr>
          <p:cNvPr id="22533" name="Picture 5" descr="Risultati immagini per immagini penn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r="11717" b="7957"/>
          <a:stretch>
            <a:fillRect/>
          </a:stretch>
        </p:blipFill>
        <p:spPr bwMode="auto">
          <a:xfrm>
            <a:off x="1217613" y="4365625"/>
            <a:ext cx="2011362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Michele dipin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65102"/>
            <a:ext cx="3219450" cy="24145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laura salvataggio\notebooklaura\documenti\mioSCUOLA\MIOfoto scuola\Massa Macinaia\classe II\in classe\100_83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411">
            <a:off x="332654" y="2120101"/>
            <a:ext cx="3115392" cy="207616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enza titolo-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 rot="620582">
            <a:off x="6652456" y="1720973"/>
            <a:ext cx="2044700" cy="23844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/>
              <a:t/>
            </a:r>
            <a:br>
              <a:rPr lang="it-IT" altLang="it-IT" sz="3200"/>
            </a:br>
            <a:endParaRPr lang="it-IT" altLang="it-IT" sz="4000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609600" indent="-609600"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609600" indent="-609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10668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15240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19812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2438400" indent="-609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it-IT" altLang="it-IT" sz="2800" b="0" dirty="0">
                <a:solidFill>
                  <a:schemeClr val="bg1"/>
                </a:solidFill>
                <a:latin typeface="Berlin Sans FB" pitchFamily="34" charset="0"/>
              </a:rPr>
              <a:t>Consentono di </a:t>
            </a:r>
            <a:r>
              <a:rPr kumimoji="1" lang="it-IT" altLang="it-IT" sz="2800" b="0" dirty="0" smtClean="0">
                <a:solidFill>
                  <a:schemeClr val="bg1"/>
                </a:solidFill>
                <a:latin typeface="Berlin Sans FB" pitchFamily="34" charset="0"/>
              </a:rPr>
              <a:t>organizzare attività in contemporanea</a:t>
            </a:r>
            <a:endParaRPr kumimoji="1" lang="it-IT" altLang="it-IT" sz="2800" b="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051050" y="4365625"/>
            <a:ext cx="6075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it-IT" altLang="it-IT" sz="1800" i="1">
              <a:latin typeface="Arial" charset="0"/>
            </a:endParaRP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3433232" y="5182741"/>
            <a:ext cx="540027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it-IT" altLang="it-IT" sz="2400" b="0" dirty="0" smtClean="0">
                <a:solidFill>
                  <a:schemeClr val="bg1"/>
                </a:solidFill>
                <a:latin typeface="Berlin Sans FB" pitchFamily="34" charset="0"/>
              </a:rPr>
              <a:t>e </a:t>
            </a: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di soddisfare il bisogno del bambino di </a:t>
            </a:r>
            <a:r>
              <a:rPr kumimoji="1" lang="it-IT" altLang="it-IT" sz="2400" b="0" dirty="0" smtClean="0">
                <a:solidFill>
                  <a:schemeClr val="bg1"/>
                </a:solidFill>
                <a:latin typeface="Berlin Sans FB" pitchFamily="34" charset="0"/>
              </a:rPr>
              <a:t>essere protagonista, di sperimentare situazioni di autonomia, di muoversi</a:t>
            </a: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, ricercare</a:t>
            </a:r>
            <a:r>
              <a:rPr kumimoji="1" lang="it-IT" altLang="it-IT" sz="2400" b="0" dirty="0" smtClean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kumimoji="1" lang="it-IT" altLang="it-IT" sz="2400" b="0" dirty="0">
                <a:solidFill>
                  <a:schemeClr val="bg1"/>
                </a:solidFill>
                <a:latin typeface="Berlin Sans FB" pitchFamily="34" charset="0"/>
              </a:rPr>
              <a:t>manipolare per apprendere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 dirty="0">
              <a:latin typeface="Arial" charset="0"/>
            </a:endParaRPr>
          </a:p>
        </p:txBody>
      </p:sp>
      <p:pic>
        <p:nvPicPr>
          <p:cNvPr id="28679" name="Picture 4" descr="laboratorio matem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6"/>
          <a:stretch>
            <a:fillRect/>
          </a:stretch>
        </p:blipFill>
        <p:spPr bwMode="auto">
          <a:xfrm>
            <a:off x="5986477" y="1731390"/>
            <a:ext cx="2819400" cy="30241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laboratorio scien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/>
          <a:stretch>
            <a:fillRect/>
          </a:stretch>
        </p:blipFill>
        <p:spPr bwMode="auto">
          <a:xfrm>
            <a:off x="323527" y="1606105"/>
            <a:ext cx="2279223" cy="32293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schemeClr val="accent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3348038" y="4570413"/>
            <a:ext cx="20875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  <a:latin typeface="Berlin Sans FB Demi" pitchFamily="34" charset="0"/>
              </a:rPr>
              <a:t>Angoli  laboratori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2700338" y="1951038"/>
          <a:ext cx="3198812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a Photo Editor" r:id="rId5" imgW="19504762" imgH="14628571" progId="MSPhotoEd.3">
                  <p:embed/>
                </p:oleObj>
              </mc:Choice>
              <mc:Fallback>
                <p:oleObj name="Fotografia Photo Editor" r:id="rId5" imgW="19504762" imgH="146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951038"/>
                        <a:ext cx="3198812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build="p"/>
      <p:bldP spid="28681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oli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868</TotalTime>
  <Words>1333</Words>
  <Application>Microsoft Office PowerPoint</Application>
  <PresentationFormat>Presentazione su schermo (4:3)</PresentationFormat>
  <Paragraphs>174</Paragraphs>
  <Slides>31</Slides>
  <Notes>3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6" baseType="lpstr">
      <vt:lpstr>Arial</vt:lpstr>
      <vt:lpstr>Kristen ITC</vt:lpstr>
      <vt:lpstr>Berlin Sans FB</vt:lpstr>
      <vt:lpstr>Tunga</vt:lpstr>
      <vt:lpstr>Tahoma</vt:lpstr>
      <vt:lpstr>Franklin Gothic Book</vt:lpstr>
      <vt:lpstr>Berlin Sans FB Demi</vt:lpstr>
      <vt:lpstr>Lucida Sans Unicode</vt:lpstr>
      <vt:lpstr>Wingdings</vt:lpstr>
      <vt:lpstr>Times New Roman</vt:lpstr>
      <vt:lpstr>Franklin Gothic Medium</vt:lpstr>
      <vt:lpstr>Showcard Gothic</vt:lpstr>
      <vt:lpstr>Lucida Calligraphy</vt:lpstr>
      <vt:lpstr>Angoli</vt:lpstr>
      <vt:lpstr>Fotografia Photo Editor</vt:lpstr>
      <vt:lpstr>Gli  strumenti </vt:lpstr>
      <vt:lpstr>RICORDIAMOCI CHE ….</vt:lpstr>
      <vt:lpstr>gli  strumenti</vt:lpstr>
      <vt:lpstr>GLI STRUMENTI</vt:lpstr>
      <vt:lpstr>LA CURA DEGLI AMBIENTI E L’ATTENZIONE AGLI OGGETTI</vt:lpstr>
      <vt:lpstr>gli  strumenti</vt:lpstr>
      <vt:lpstr> </vt:lpstr>
      <vt:lpstr> </vt:lpstr>
      <vt:lpstr> </vt:lpstr>
      <vt:lpstr> </vt:lpstr>
      <vt:lpstr> </vt:lpstr>
      <vt:lpstr> </vt:lpstr>
      <vt:lpstr>gli  strumenti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gli  strumenti</vt:lpstr>
      <vt:lpstr> </vt:lpstr>
      <vt:lpstr> </vt:lpstr>
      <vt:lpstr> </vt:lpstr>
      <vt:lpstr>gli  strumenti</vt:lpstr>
      <vt:lpstr>Presentazione standard di PowerPoint</vt:lpstr>
      <vt:lpstr>gli  strumenti</vt:lpstr>
      <vt:lpstr>Presentazione standard di PowerPoint</vt:lpstr>
      <vt:lpstr>Presentazione standard di PowerPoint</vt:lpstr>
    </vt:vector>
  </TitlesOfParts>
  <Company>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STRUMENTI …  COSA SONO?</dc:title>
  <dc:creator>xxx</dc:creator>
  <cp:lastModifiedBy>Riccardo</cp:lastModifiedBy>
  <cp:revision>104</cp:revision>
  <dcterms:created xsi:type="dcterms:W3CDTF">2015-03-16T18:20:44Z</dcterms:created>
  <dcterms:modified xsi:type="dcterms:W3CDTF">2017-06-29T23:14:20Z</dcterms:modified>
</cp:coreProperties>
</file>